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20"/>
  </p:notesMasterIdLst>
  <p:handoutMasterIdLst>
    <p:handoutMasterId r:id="rId21"/>
  </p:handoutMasterIdLst>
  <p:sldIdLst>
    <p:sldId id="644" r:id="rId3"/>
    <p:sldId id="420" r:id="rId4"/>
    <p:sldId id="440" r:id="rId5"/>
    <p:sldId id="471" r:id="rId6"/>
    <p:sldId id="666" r:id="rId7"/>
    <p:sldId id="685" r:id="rId8"/>
    <p:sldId id="473" r:id="rId9"/>
    <p:sldId id="474" r:id="rId10"/>
    <p:sldId id="475" r:id="rId11"/>
    <p:sldId id="658" r:id="rId12"/>
    <p:sldId id="478" r:id="rId13"/>
    <p:sldId id="678" r:id="rId14"/>
    <p:sldId id="581" r:id="rId15"/>
    <p:sldId id="477" r:id="rId16"/>
    <p:sldId id="659" r:id="rId17"/>
    <p:sldId id="626" r:id="rId18"/>
    <p:sldId id="645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茂鑫" initials="杨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D2CC"/>
    <a:srgbClr val="7BC6C0"/>
    <a:srgbClr val="80DBD4"/>
    <a:srgbClr val="E6AEBC"/>
    <a:srgbClr val="D6A4B0"/>
    <a:srgbClr val="DCA8B5"/>
    <a:srgbClr val="EAB1BF"/>
    <a:srgbClr val="D3F2F0"/>
    <a:srgbClr val="F8E4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83716" autoAdjust="0"/>
  </p:normalViewPr>
  <p:slideViewPr>
    <p:cSldViewPr snapToGrid="0">
      <p:cViewPr varScale="1">
        <p:scale>
          <a:sx n="65" d="100"/>
          <a:sy n="65" d="100"/>
        </p:scale>
        <p:origin x="9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pc="100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pc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56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29" name="直角三角形 28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3783677" y="1908753"/>
            <a:ext cx="4624663" cy="30380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0" spc="100" dirty="0">
                <a:solidFill>
                  <a:schemeClr val="accent1"/>
                </a:solidFill>
                <a:latin typeface="+mj-ea"/>
                <a:ea typeface="+mj-ea"/>
              </a:rPr>
              <a:t>See you </a:t>
            </a:r>
          </a:p>
          <a:p>
            <a:pPr algn="ctr">
              <a:lnSpc>
                <a:spcPct val="130000"/>
              </a:lnSpc>
            </a:pPr>
            <a:r>
              <a:rPr lang="en-US" altLang="zh-CN" sz="8000" spc="100" dirty="0">
                <a:solidFill>
                  <a:schemeClr val="accent1"/>
                </a:solidFill>
                <a:latin typeface="+mj-ea"/>
                <a:ea typeface="+mj-ea"/>
              </a:rPr>
              <a:t>next time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31" name="直角三角形 30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9018695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56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29" name="直角三角形 28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3783677" y="1908753"/>
            <a:ext cx="4624663" cy="30380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0" spc="100" dirty="0">
                <a:solidFill>
                  <a:schemeClr val="accent1"/>
                </a:solidFill>
                <a:latin typeface="+mj-ea"/>
                <a:ea typeface="+mj-ea"/>
              </a:rPr>
              <a:t>See you </a:t>
            </a:r>
          </a:p>
          <a:p>
            <a:pPr algn="ctr">
              <a:lnSpc>
                <a:spcPct val="130000"/>
              </a:lnSpc>
            </a:pPr>
            <a:r>
              <a:rPr lang="en-US" altLang="zh-CN" sz="8000" spc="100" dirty="0">
                <a:solidFill>
                  <a:schemeClr val="accent1"/>
                </a:solidFill>
                <a:latin typeface="+mj-ea"/>
                <a:ea typeface="+mj-ea"/>
              </a:rPr>
              <a:t>next time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31" name="直角三角形 30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9018695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panose="03000509000000000000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panose="03000509000000000000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panose="03000509000000000000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6997" y="277715"/>
            <a:ext cx="7339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3356" y="2364365"/>
            <a:ext cx="297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solidFill>
                  <a:srgbClr val="35BB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 </a:t>
            </a:r>
            <a:r>
              <a:rPr lang="zh-CN" altLang="en-US" sz="6000" b="1" dirty="0">
                <a:solidFill>
                  <a:srgbClr val="35BB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课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91156" y="3602990"/>
            <a:ext cx="26212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遥控小车</a:t>
            </a:r>
            <a:br>
              <a:rPr lang="zh-CN" altLang="en-US" sz="48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</a:br>
            <a:r>
              <a:rPr lang="zh-CN" altLang="en-US" sz="48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（选做）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spc="3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代码及效果</a:t>
            </a:r>
            <a:r>
              <a:rPr lang="en-US" altLang="zh-CN" dirty="0">
                <a:solidFill>
                  <a:srgbClr val="333333"/>
                </a:solidFill>
                <a:latin typeface="Arial Black" panose="020B0A04020102020204" pitchFamily="34" charset="0"/>
              </a:rPr>
              <a:t> 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38200" y="1133817"/>
            <a:ext cx="5109091" cy="460375"/>
          </a:xfrm>
        </p:spPr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效果展示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遥控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1000" y="1783687"/>
            <a:ext cx="5850000" cy="3290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1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66139" y="502094"/>
            <a:ext cx="5109091" cy="478155"/>
          </a:xfr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重点知识点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占位符 32"/>
          <p:cNvSpPr>
            <a:spLocks noGrp="1"/>
          </p:cNvSpPr>
          <p:nvPr/>
        </p:nvSpPr>
        <p:spPr>
          <a:xfrm>
            <a:off x="838200" y="1282700"/>
            <a:ext cx="7411085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遥控原理</a:t>
            </a:r>
          </a:p>
        </p:txBody>
      </p:sp>
      <p:sp>
        <p:nvSpPr>
          <p:cNvPr id="16" name="内容占位符 6"/>
          <p:cNvSpPr>
            <a:spLocks noGrp="1"/>
          </p:cNvSpPr>
          <p:nvPr/>
        </p:nvSpPr>
        <p:spPr>
          <a:xfrm>
            <a:off x="838200" y="1923907"/>
            <a:ext cx="10692161" cy="961289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这个案例主要运用了无线广播的知识点（详细讲解参考无线门铃）。需要运用到两块MixGo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E，一个作为控制板，另一个装于小车上。将控制板和小车设置为同一频道。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4908550" y="3530283"/>
            <a:ext cx="2374900" cy="1412875"/>
            <a:chOff x="5963" y="4359"/>
            <a:chExt cx="3740" cy="2225"/>
          </a:xfrm>
        </p:grpSpPr>
        <p:grpSp>
          <p:nvGrpSpPr>
            <p:cNvPr id="2" name="组合 1"/>
            <p:cNvGrpSpPr/>
            <p:nvPr/>
          </p:nvGrpSpPr>
          <p:grpSpPr>
            <a:xfrm>
              <a:off x="5963" y="4359"/>
              <a:ext cx="3740" cy="1838"/>
              <a:chOff x="1713" y="7707"/>
              <a:chExt cx="3740" cy="1838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1713" y="8115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861" y="7707"/>
                <a:ext cx="592" cy="1838"/>
              </a:xfrm>
              <a:prstGeom prst="rect">
                <a:avLst/>
              </a:prstGeom>
              <a:solidFill>
                <a:srgbClr val="EAB1BF"/>
              </a:solidFill>
              <a:ln>
                <a:solidFill>
                  <a:srgbClr val="DCA8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控制板</a:t>
                </a:r>
              </a:p>
            </p:txBody>
          </p:sp>
          <p:cxnSp>
            <p:nvCxnSpPr>
              <p:cNvPr id="5" name="直接箭头连接符 4"/>
              <p:cNvCxnSpPr>
                <a:stCxn id="12" idx="1"/>
                <a:endCxn id="18" idx="3"/>
              </p:cNvCxnSpPr>
              <p:nvPr/>
            </p:nvCxnSpPr>
            <p:spPr>
              <a:xfrm flipH="1" flipV="1">
                <a:off x="3007" y="8624"/>
                <a:ext cx="1854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/>
              <p:cNvSpPr txBox="1"/>
              <p:nvPr/>
            </p:nvSpPr>
            <p:spPr>
              <a:xfrm>
                <a:off x="3614" y="8073"/>
                <a:ext cx="640" cy="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</a:t>
                </a: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713" y="8115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  <p:sp>
            <p:nvSpPr>
              <p:cNvPr id="6" name="圆角矩形 5"/>
              <p:cNvSpPr/>
              <p:nvPr/>
            </p:nvSpPr>
            <p:spPr>
              <a:xfrm>
                <a:off x="1713" y="8113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1713" y="8113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7193" y="6082"/>
              <a:ext cx="1280" cy="5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同一频道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66139" y="502094"/>
            <a:ext cx="5109091" cy="478155"/>
          </a:xfr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重点知识点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占位符 32"/>
          <p:cNvSpPr>
            <a:spLocks noGrp="1"/>
          </p:cNvSpPr>
          <p:nvPr/>
        </p:nvSpPr>
        <p:spPr>
          <a:xfrm>
            <a:off x="838200" y="1177925"/>
            <a:ext cx="7411085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range()</a:t>
            </a:r>
          </a:p>
        </p:txBody>
      </p:sp>
      <p:sp>
        <p:nvSpPr>
          <p:cNvPr id="16" name="内容占位符 6"/>
          <p:cNvSpPr>
            <a:spLocks noGrp="1"/>
          </p:cNvSpPr>
          <p:nvPr/>
        </p:nvSpPr>
        <p:spPr>
          <a:xfrm>
            <a:off x="838200" y="1581007"/>
            <a:ext cx="10692161" cy="10147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range()是指定数字开始(含)、指定数字结束(不含)的数字序列，并可以指定增量的大小(称为步长，可正可负)。</a:t>
            </a:r>
          </a:p>
        </p:txBody>
      </p:sp>
      <p:sp>
        <p:nvSpPr>
          <p:cNvPr id="7" name="文本占位符 32"/>
          <p:cNvSpPr>
            <a:spLocks noGrp="1"/>
          </p:cNvSpPr>
          <p:nvPr/>
        </p:nvSpPr>
        <p:spPr>
          <a:xfrm>
            <a:off x="866140" y="4340225"/>
            <a:ext cx="7411085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小车LED灯</a:t>
            </a:r>
          </a:p>
        </p:txBody>
      </p:sp>
      <p:sp>
        <p:nvSpPr>
          <p:cNvPr id="8" name="内容占位符 6"/>
          <p:cNvSpPr>
            <a:spLocks noGrp="1"/>
          </p:cNvSpPr>
          <p:nvPr/>
        </p:nvSpPr>
        <p:spPr>
          <a:xfrm>
            <a:off x="866140" y="4724257"/>
            <a:ext cx="10692161" cy="10147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小车LED灯共有五个，一个大灯（白色）以及左前、左后、右前、右后四个双色灯（红、绿）。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4694431" y="2534920"/>
            <a:ext cx="3789169" cy="1576070"/>
            <a:chOff x="11161" y="6834"/>
            <a:chExt cx="5967" cy="248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1" y="7691"/>
              <a:ext cx="5076" cy="732"/>
            </a:xfrm>
            <a:prstGeom prst="rect">
              <a:avLst/>
            </a:prstGeom>
          </p:spPr>
        </p:pic>
        <p:cxnSp>
          <p:nvCxnSpPr>
            <p:cNvPr id="24" name="直接连接符 23"/>
            <p:cNvCxnSpPr/>
            <p:nvPr/>
          </p:nvCxnSpPr>
          <p:spPr>
            <a:xfrm flipV="1">
              <a:off x="13208" y="7411"/>
              <a:ext cx="0" cy="39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2231" y="6872"/>
              <a:ext cx="23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起始值（包含</a:t>
              </a:r>
              <a:r>
                <a:rPr lang="zh-CN" altLang="en-US" sz="1600" dirty="0"/>
                <a:t>）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4266" y="8319"/>
              <a:ext cx="0" cy="39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3208" y="8785"/>
              <a:ext cx="269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终止值（不包含）</a:t>
              </a:r>
              <a:endParaRPr lang="zh-CN" altLang="en-US" sz="1600" dirty="0"/>
            </a:p>
          </p:txBody>
        </p:sp>
        <p:cxnSp>
          <p:nvCxnSpPr>
            <p:cNvPr id="30" name="直接连接符 29"/>
            <p:cNvCxnSpPr/>
            <p:nvPr/>
          </p:nvCxnSpPr>
          <p:spPr>
            <a:xfrm flipV="1">
              <a:off x="15795" y="7373"/>
              <a:ext cx="0" cy="396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4818" y="6834"/>
              <a:ext cx="231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步长</a:t>
              </a:r>
              <a:endParaRPr lang="zh-CN" altLang="en-US" sz="1600" dirty="0"/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6"/>
          <p:cNvSpPr>
            <a:spLocks noGrp="1"/>
          </p:cNvSpPr>
          <p:nvPr/>
        </p:nvSpPr>
        <p:spPr>
          <a:xfrm>
            <a:off x="838200" y="1775317"/>
            <a:ext cx="10692161" cy="3987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小车左转向前，汽车左前绿灯闪烁三次；右转向前，汽车右前绿灯闪烁三次。</a:t>
            </a:r>
            <a:endParaRPr lang="zh-CN" sz="2000" spc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占位符 32"/>
          <p:cNvSpPr>
            <a:spLocks noGrp="1"/>
          </p:cNvSpPr>
          <p:nvPr/>
        </p:nvSpPr>
        <p:spPr>
          <a:xfrm>
            <a:off x="838200" y="1134110"/>
            <a:ext cx="7411085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小车转向前打转向灯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拓展任务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1726769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样例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838200" y="1060792"/>
            <a:ext cx="5109091" cy="460375"/>
          </a:xfrm>
        </p:spPr>
        <p:txBody>
          <a:bodyPr/>
          <a:lstStyle/>
          <a:p>
            <a:r>
              <a:rPr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代码样例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" y="1757045"/>
            <a:ext cx="10904220" cy="41833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1726769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样例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838200" y="1060792"/>
            <a:ext cx="5109091" cy="460375"/>
          </a:xfrm>
        </p:spPr>
        <p:txBody>
          <a:bodyPr/>
          <a:lstStyle/>
          <a:p>
            <a:r>
              <a:rPr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代码样例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遥控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2291" y="1783687"/>
            <a:ext cx="5850000" cy="3290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1726769" cy="478155"/>
          </a:xfrm>
        </p:spPr>
        <p:txBody>
          <a:bodyPr/>
          <a:lstStyle/>
          <a:p>
            <a:r>
              <a:rPr lang="zh-CN" alt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常见问题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591820" y="2018665"/>
            <a:ext cx="10754360" cy="2820035"/>
          </a:xfrm>
        </p:spPr>
        <p:txBody>
          <a:bodyPr wrap="square"/>
          <a:lstStyle/>
          <a:p>
            <a:pPr algn="just">
              <a:buClrTx/>
            </a:pPr>
            <a:r>
              <a:rPr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1：为什么小车完全不受控制板控制？</a:t>
            </a:r>
          </a:p>
          <a:p>
            <a:pPr marL="0" indent="0" algn="just">
              <a:buClrTx/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回答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：确认控制板与小车代码是否对应上传正确。</a:t>
            </a:r>
          </a:p>
          <a:p>
            <a:pPr marL="0" indent="0" algn="just">
              <a:buClrTx/>
              <a:buNone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buClrTx/>
            </a:pPr>
            <a:r>
              <a:rPr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2：为什么小车部分功能不受控制板控制？</a:t>
            </a:r>
          </a:p>
          <a:p>
            <a:pPr marL="0" algn="just">
              <a:buClrTx/>
              <a:buNone/>
            </a:pP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回答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：比较该功能对应控制板发送的消息和小车接受的消息，两者可能存在输入差异，小车因不能接收到正确信息而无法工作。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panose="03000509000000000000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panose="03000509000000000000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panose="03000509000000000000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panose="03000509000000000000" charset="-122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6997" y="277715"/>
            <a:ext cx="7339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6768" y="3033395"/>
            <a:ext cx="20288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12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再见</a:t>
            </a:r>
            <a:r>
              <a:rPr lang="en-US" altLang="zh-CN" sz="4800" spc="12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>
                <a:solidFill>
                  <a:srgbClr val="333333"/>
                </a:solidFill>
                <a:latin typeface="Arial Black" panose="020B0A04020102020204" pitchFamily="34" charset="0"/>
                <a:sym typeface="+mn-ea"/>
              </a:rPr>
              <a:t>本课目标</a:t>
            </a:r>
            <a:endParaRPr sz="2800" dirty="0">
              <a:solidFill>
                <a:srgbClr val="333333"/>
              </a:solidFill>
              <a:latin typeface="Arial Black" panose="020B0A04020102020204" pitchFamily="34" charset="0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114200"/>
            <a:ext cx="10515600" cy="1694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了解遥控原理</a:t>
            </a:r>
          </a:p>
          <a:p>
            <a:pPr marL="34290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掌握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数字序列range()代码块的作用</a:t>
            </a:r>
          </a:p>
          <a:p>
            <a:pPr marL="34290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掌握车LED灯功能及其实现方式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>
                <a:solidFill>
                  <a:srgbClr val="333333"/>
                </a:solidFill>
                <a:latin typeface="Arial Black" panose="020B0A04020102020204" pitchFamily="34" charset="0"/>
                <a:sym typeface="+mn-ea"/>
              </a:rPr>
              <a:t>情景引入</a:t>
            </a:r>
            <a:endParaRPr sz="2800" dirty="0">
              <a:solidFill>
                <a:srgbClr val="333333"/>
              </a:solidFill>
              <a:latin typeface="Arial Black" panose="020B0A04020102020204" pitchFamily="34" charset="0"/>
              <a:ea typeface="+mj-ea"/>
              <a:sym typeface="+mn-ea"/>
            </a:endParaRPr>
          </a:p>
        </p:txBody>
      </p:sp>
      <p:sp>
        <p:nvSpPr>
          <p:cNvPr id="7" name="文本占位符 4"/>
          <p:cNvSpPr txBox="1"/>
          <p:nvPr/>
        </p:nvSpPr>
        <p:spPr>
          <a:xfrm>
            <a:off x="664210" y="1246505"/>
            <a:ext cx="7797165" cy="461645"/>
          </a:xfrm>
          <a:prstGeom prst="rect">
            <a:avLst/>
          </a:prstGeom>
        </p:spPr>
        <p:txBody>
          <a:bodyPr/>
          <a:lstStyle>
            <a:lvl1pPr marL="228600" indent="-2286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主控板控制小车移动</a:t>
            </a:r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27271" y="3393059"/>
            <a:ext cx="3883311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我们就来实现这个功能吧，让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控制板驱动小车前进、后退、左转、右转、停车。</a:t>
            </a:r>
            <a:endParaRPr lang="en-US" altLang="zh-CN" sz="2000" spc="1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&amp;pky340_sjzg_VCG41N880308430_sjzg_VCG41N880308430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28" y="2054863"/>
            <a:ext cx="5400000" cy="35996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想一想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838199" y="1494136"/>
            <a:ext cx="11004395" cy="32252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如何实现远程遥控？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控制板需要实现哪些功能？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小车需要执行哪些功能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99235" y="2091479"/>
            <a:ext cx="11004394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使用通信模块下的广播的相关代码</a:t>
            </a:r>
            <a:endParaRPr lang="en-US" altLang="zh-CN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99235" y="3248437"/>
            <a:ext cx="10435936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按下按钮，发出消息</a:t>
            </a:r>
            <a:endParaRPr lang="en-US" altLang="zh-CN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9235" y="4515897"/>
            <a:ext cx="10435936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接收到消息，实现对应功能</a:t>
            </a:r>
            <a:endParaRPr lang="en-US" altLang="zh-CN" sz="2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en-US" altLang="zh-CN" dirty="0">
                <a:solidFill>
                  <a:srgbClr val="333333"/>
                </a:solidFill>
                <a:latin typeface="Arial Black" panose="020B0A04020102020204" pitchFamily="34" charset="0"/>
              </a:rPr>
              <a:t>硬件及其连接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336165" y="1037590"/>
            <a:ext cx="7634605" cy="4504690"/>
            <a:chOff x="3648" y="1853"/>
            <a:chExt cx="12023" cy="7094"/>
          </a:xfrm>
        </p:grpSpPr>
        <p:pic>
          <p:nvPicPr>
            <p:cNvPr id="2" name="图片 2" descr="b709e3aabb95c0cb22ebb4b118593c2"/>
            <p:cNvPicPr>
              <a:picLocks noChangeAspect="1"/>
            </p:cNvPicPr>
            <p:nvPr/>
          </p:nvPicPr>
          <p:blipFill>
            <a:blip r:embed="rId3"/>
            <a:srcRect t="6270" b="8199"/>
            <a:stretch>
              <a:fillRect/>
            </a:stretch>
          </p:blipFill>
          <p:spPr>
            <a:xfrm>
              <a:off x="3648" y="1853"/>
              <a:ext cx="8294" cy="709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2548" y="5366"/>
              <a:ext cx="3123" cy="128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</a:pPr>
              <a:r>
                <a:rPr lang="zh-CN" altLang="en-US" sz="2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小车</a:t>
              </a:r>
              <a:r>
                <a:rPr lang="en-US" altLang="zh-CN" sz="2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LED</a:t>
              </a:r>
              <a:r>
                <a:rPr lang="zh-CN" altLang="en-US" sz="28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灯</a:t>
              </a:r>
            </a:p>
          </p:txBody>
        </p:sp>
        <p:cxnSp>
          <p:nvCxnSpPr>
            <p:cNvPr id="5" name="直接箭头连接符 4"/>
            <p:cNvCxnSpPr>
              <a:stCxn id="16" idx="2"/>
              <a:endCxn id="4" idx="1"/>
            </p:cNvCxnSpPr>
            <p:nvPr/>
          </p:nvCxnSpPr>
          <p:spPr>
            <a:xfrm>
              <a:off x="5837" y="4567"/>
              <a:ext cx="6711" cy="144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5579" y="3976"/>
              <a:ext cx="516" cy="59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297" y="8046"/>
              <a:ext cx="516" cy="59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8874" y="8046"/>
              <a:ext cx="516" cy="59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/>
            <p:cNvCxnSpPr>
              <a:stCxn id="23" idx="3"/>
            </p:cNvCxnSpPr>
            <p:nvPr/>
          </p:nvCxnSpPr>
          <p:spPr>
            <a:xfrm>
              <a:off x="8033" y="4552"/>
              <a:ext cx="4398" cy="1559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9" idx="0"/>
              <a:endCxn id="4" idx="1"/>
            </p:cNvCxnSpPr>
            <p:nvPr/>
          </p:nvCxnSpPr>
          <p:spPr>
            <a:xfrm flipV="1">
              <a:off x="9132" y="6011"/>
              <a:ext cx="3416" cy="2035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7" idx="3"/>
            </p:cNvCxnSpPr>
            <p:nvPr/>
          </p:nvCxnSpPr>
          <p:spPr>
            <a:xfrm flipV="1">
              <a:off x="6813" y="6071"/>
              <a:ext cx="5718" cy="2271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7517" y="4256"/>
              <a:ext cx="516" cy="59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580" y="3976"/>
              <a:ext cx="516" cy="59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/>
            <p:cNvCxnSpPr>
              <a:stCxn id="24" idx="2"/>
            </p:cNvCxnSpPr>
            <p:nvPr/>
          </p:nvCxnSpPr>
          <p:spPr>
            <a:xfrm>
              <a:off x="9838" y="4567"/>
              <a:ext cx="2667" cy="1340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en-US" altLang="zh-CN">
                <a:solidFill>
                  <a:srgbClr val="333333"/>
                </a:solidFill>
                <a:latin typeface="Arial Black" panose="020B0A04020102020204" pitchFamily="34" charset="0"/>
                <a:sym typeface="+mn-ea"/>
              </a:rPr>
              <a:t>硬件及其连接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11730" y="1186180"/>
            <a:ext cx="7367270" cy="4334510"/>
            <a:chOff x="3798" y="1868"/>
            <a:chExt cx="11602" cy="6826"/>
          </a:xfrm>
        </p:grpSpPr>
        <p:grpSp>
          <p:nvGrpSpPr>
            <p:cNvPr id="2" name="组合 1"/>
            <p:cNvGrpSpPr/>
            <p:nvPr/>
          </p:nvGrpSpPr>
          <p:grpSpPr>
            <a:xfrm>
              <a:off x="3798" y="1868"/>
              <a:ext cx="11603" cy="6212"/>
              <a:chOff x="2406" y="3265"/>
              <a:chExt cx="11603" cy="6212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3" y="3265"/>
                <a:ext cx="2721" cy="1812"/>
              </a:xfrm>
              <a:prstGeom prst="rect">
                <a:avLst/>
              </a:prstGeom>
            </p:spPr>
          </p:pic>
          <p:cxnSp>
            <p:nvCxnSpPr>
              <p:cNvPr id="6" name="连接符: 肘形 4"/>
              <p:cNvCxnSpPr>
                <a:stCxn id="4" idx="0"/>
              </p:cNvCxnSpPr>
              <p:nvPr/>
            </p:nvCxnSpPr>
            <p:spPr>
              <a:xfrm rot="16200000" flipH="1">
                <a:off x="5571" y="1658"/>
                <a:ext cx="2648" cy="5862"/>
              </a:xfrm>
              <a:prstGeom prst="bentConnector4">
                <a:avLst>
                  <a:gd name="adj1" fmla="val -14162"/>
                  <a:gd name="adj2" fmla="val 61600"/>
                </a:avLst>
              </a:prstGeom>
              <a:ln w="60325">
                <a:solidFill>
                  <a:srgbClr val="FB880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图片 79" descr="/private/var/folders/r7/950p3kyd5f5_37hp2lq2jyvh0000gn/T/com.kingsoft.wpsoffice.mac/photoedit2/20220724101844/temp.pngtemp"/>
              <p:cNvPicPr>
                <a:picLocks noChangeAspect="1"/>
              </p:cNvPicPr>
              <p:nvPr/>
            </p:nvPicPr>
            <p:blipFill>
              <a:blip r:embed="rId4"/>
              <a:srcRect l="6840" t="6158" r="9477" b="7526"/>
              <a:stretch>
                <a:fillRect/>
              </a:stretch>
            </p:blipFill>
            <p:spPr>
              <a:xfrm>
                <a:off x="2406" y="5617"/>
                <a:ext cx="3512" cy="3861"/>
              </a:xfrm>
              <a:prstGeom prst="rect">
                <a:avLst/>
              </a:prstGeom>
            </p:spPr>
          </p:pic>
          <p:cxnSp>
            <p:nvCxnSpPr>
              <p:cNvPr id="10" name="连接符: 肘形 4"/>
              <p:cNvCxnSpPr/>
              <p:nvPr/>
            </p:nvCxnSpPr>
            <p:spPr>
              <a:xfrm flipV="1">
                <a:off x="5005" y="6428"/>
                <a:ext cx="4869" cy="1205"/>
              </a:xfrm>
              <a:prstGeom prst="bentConnector3">
                <a:avLst>
                  <a:gd name="adj1" fmla="val 50010"/>
                </a:avLst>
              </a:prstGeom>
              <a:ln w="60325">
                <a:solidFill>
                  <a:srgbClr val="FB8801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组合 10"/>
              <p:cNvGrpSpPr>
                <a:grpSpLocks noChangeAspect="1"/>
              </p:cNvGrpSpPr>
              <p:nvPr/>
            </p:nvGrpSpPr>
            <p:grpSpPr>
              <a:xfrm>
                <a:off x="9537" y="4171"/>
                <a:ext cx="4473" cy="3416"/>
                <a:chOff x="4901524" y="2549894"/>
                <a:chExt cx="3612302" cy="3003053"/>
              </a:xfrm>
            </p:grpSpPr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8148" b="90185" l="26354" r="73750">
                              <a14:foregroundMark x1="33750" y1="42593" x2="32813" y2="81852"/>
                              <a14:foregroundMark x1="36667" y1="82593" x2="64271" y2="82222"/>
                              <a14:foregroundMark x1="66250" y1="81111" x2="65729" y2="41296"/>
                              <a14:foregroundMark x1="61563" y1="47407" x2="36458" y2="44444"/>
                              <a14:foregroundMark x1="47813" y1="57222" x2="61354" y2="50000"/>
                              <a14:foregroundMark x1="59688" y1="57593" x2="46146" y2="59444"/>
                              <a14:foregroundMark x1="57813" y1="63519" x2="60104" y2="60556"/>
                              <a14:foregroundMark x1="32292" y1="43519" x2="32396" y2="805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011" t="23058" r="29316" b="15350"/>
                <a:stretch>
                  <a:fillRect/>
                </a:stretch>
              </p:blipFill>
              <p:spPr>
                <a:xfrm>
                  <a:off x="4901524" y="2549894"/>
                  <a:ext cx="3612302" cy="3003053"/>
                </a:xfrm>
                <a:prstGeom prst="rect">
                  <a:avLst/>
                </a:prstGeom>
              </p:spPr>
            </p:pic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8148" b="90185" l="26354" r="73750">
                              <a14:foregroundMark x1="33750" y1="42593" x2="32813" y2="81852"/>
                              <a14:foregroundMark x1="36667" y1="82593" x2="64271" y2="82222"/>
                              <a14:foregroundMark x1="66250" y1="81111" x2="65729" y2="41296"/>
                              <a14:foregroundMark x1="61563" y1="47407" x2="36458" y2="44444"/>
                              <a14:foregroundMark x1="47813" y1="57222" x2="61354" y2="50000"/>
                              <a14:foregroundMark x1="59688" y1="57593" x2="46146" y2="59444"/>
                              <a14:foregroundMark x1="57813" y1="63519" x2="60104" y2="60556"/>
                              <a14:foregroundMark x1="32292" y1="43519" x2="32396" y2="805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372" t="25772" r="34248" b="69351"/>
                <a:stretch>
                  <a:fillRect/>
                </a:stretch>
              </p:blipFill>
              <p:spPr>
                <a:xfrm>
                  <a:off x="5734092" y="2843783"/>
                  <a:ext cx="1960826" cy="417644"/>
                </a:xfrm>
                <a:prstGeom prst="rect">
                  <a:avLst/>
                </a:prstGeom>
              </p:spPr>
            </p:pic>
          </p:grpSp>
        </p:grpSp>
        <p:sp>
          <p:nvSpPr>
            <p:cNvPr id="15" name="矩形 14"/>
            <p:cNvSpPr/>
            <p:nvPr/>
          </p:nvSpPr>
          <p:spPr>
            <a:xfrm>
              <a:off x="7884" y="7302"/>
              <a:ext cx="3432" cy="139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无线广播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95375" y="1244600"/>
          <a:ext cx="10000615" cy="5040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控制模块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 GO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模块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902086" y="415083"/>
            <a:ext cx="5109091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软件模块列表</a:t>
            </a: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723" y="3012440"/>
            <a:ext cx="4680000" cy="319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040" y="1741805"/>
            <a:ext cx="4680000" cy="828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473548"/>
            <a:ext cx="6911898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流程图</a:t>
            </a:r>
          </a:p>
        </p:txBody>
      </p:sp>
      <p:pic>
        <p:nvPicPr>
          <p:cNvPr id="3" name="图片 2" descr="遥控流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417320"/>
            <a:ext cx="10800000" cy="40229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spc="3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代码及效果</a:t>
            </a:r>
            <a:r>
              <a:rPr lang="en-US" altLang="zh-CN" dirty="0">
                <a:solidFill>
                  <a:srgbClr val="333333"/>
                </a:solidFill>
                <a:latin typeface="Arial Black" panose="020B0A04020102020204" pitchFamily="34" charset="0"/>
              </a:rPr>
              <a:t> 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38200" y="1133817"/>
            <a:ext cx="5109091" cy="460375"/>
          </a:xfrm>
        </p:spPr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效果展示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8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355" y="1133793"/>
            <a:ext cx="5760000" cy="443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  <p:tag name="COMMONDATA" val="eyJoZGlkIjoiMzE3MzExMWY1ODQ4MjNmMTI0NWE0YjMwNGUxODQzMW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b2207e2-6c85-48a9-8f7b-9605d8654124}"/>
  <p:tag name="TABLE_ENDDRAG_ORIGIN_RECT" val="787*310"/>
  <p:tag name="TABLE_ENDDRAG_RECT" val="86*155*787*310"/>
</p:tagLst>
</file>

<file path=ppt/theme/theme1.xml><?xml version="1.0" encoding="utf-8"?>
<a:theme xmlns:a="http://schemas.openxmlformats.org/drawingml/2006/main" name="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22</TotalTime>
  <Words>339</Words>
  <Application>Microsoft Office PowerPoint</Application>
  <PresentationFormat>宽屏</PresentationFormat>
  <Paragraphs>78</Paragraphs>
  <Slides>17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方正粗圆简体</vt:lpstr>
      <vt:lpstr>方正准圆简体</vt:lpstr>
      <vt:lpstr>宋体</vt:lpstr>
      <vt:lpstr>微软雅黑</vt:lpstr>
      <vt:lpstr>Arial</vt:lpstr>
      <vt:lpstr>Arial Black</vt:lpstr>
      <vt:lpstr>Calibri</vt:lpstr>
      <vt:lpstr>Wingdings 2</vt:lpstr>
      <vt:lpstr>主题1</vt:lpstr>
      <vt:lpstr>1_主题1</vt:lpstr>
      <vt:lpstr>PowerPoint 演示文稿</vt:lpstr>
      <vt:lpstr>本课目标</vt:lpstr>
      <vt:lpstr>情景引入</vt:lpstr>
      <vt:lpstr>想一想</vt:lpstr>
      <vt:lpstr>硬件及其连接</vt:lpstr>
      <vt:lpstr>硬件及其连接</vt:lpstr>
      <vt:lpstr>软件模块列表</vt:lpstr>
      <vt:lpstr>流程图</vt:lpstr>
      <vt:lpstr>代码及效果 </vt:lpstr>
      <vt:lpstr>代码及效果 </vt:lpstr>
      <vt:lpstr>重点知识点</vt:lpstr>
      <vt:lpstr>重点知识点</vt:lpstr>
      <vt:lpstr>拓展任务</vt:lpstr>
      <vt:lpstr>样例</vt:lpstr>
      <vt:lpstr>样例</vt:lpstr>
      <vt:lpstr>常见问题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abc</cp:lastModifiedBy>
  <cp:revision>477</cp:revision>
  <dcterms:created xsi:type="dcterms:W3CDTF">2019-07-04T08:14:00Z</dcterms:created>
  <dcterms:modified xsi:type="dcterms:W3CDTF">2022-10-13T03:17:25Z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5455C67E24C04E64A32D5EB0F93C9087</vt:lpwstr>
  </property>
  <property fmtid="{D5CDD505-2E9C-101B-9397-08002B2CF9AE}" pid="3" name="KSOProductBuildVer">
    <vt:lpwstr>2052-11.1.0.12019</vt:lpwstr>
  </property>
</Properties>
</file>